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toolkit.lesswrongovertime.com" TargetMode="External"/><Relationship Id="rId4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Orchestrating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173736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spc="100" kern="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Commands  /  Skills  /  Agents  /  Hooks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3749040"/>
            <a:ext cx="2743200" cy="0"/>
          </a:xfrm>
          <a:prstGeom prst="line">
            <a:avLst/>
          </a:prstGeom>
          <a:noFill/>
          <a:ln w="6350">
            <a:solidFill>
              <a:srgbClr val="64748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39776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Matt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0392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10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54864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234440"/>
            <a:ext cx="22860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4630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not writing prompts.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designing how Claude builds understanding.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8321040" cy="7772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54864" cy="77724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23774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Conversations are priming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26517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requirements interview isn't just gathering info — it's building the context that makes /document produce great output.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3200400"/>
            <a:ext cx="8321040" cy="7772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3200400"/>
            <a:ext cx="54864" cy="7772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Sessions are boundaries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31520" y="35661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context between phases. The GitHub issue transfers knowledge without carrying stale context forward.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4114800"/>
            <a:ext cx="8321040" cy="7772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4114800"/>
            <a:ext cx="54864" cy="777240"/>
          </a:xfrm>
          <a:prstGeom prst="rect">
            <a:avLst/>
          </a:prstGeom>
          <a:solidFill>
            <a:srgbClr val="F472B6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42062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72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are fresh eyes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31520" y="44805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Sub-agents don't just save tokens — they bring unbiased perspective. A reviewer who didn't write the code catches what you won't.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Here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600200"/>
            <a:ext cx="18288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2011680"/>
            <a:ext cx="8321040" cy="91440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2011680"/>
            <a:ext cx="54864" cy="9144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01168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 u="sng">
                <a:solidFill>
                  <a:srgbClr val="06B6D4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3"/>
              </a:rPr>
              <a:t>toolkit.lesswrongovertime.com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3108960"/>
            <a:ext cx="7315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workflows with copyable configs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started guide (progressive, don't skip to Month 4)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commands, skills, and agent definitions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Updated as my process evolves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4572000"/>
            <a:ext cx="2743200" cy="0"/>
          </a:xfrm>
          <a:prstGeom prst="line">
            <a:avLst/>
          </a:prstGeom>
          <a:noFill/>
          <a:ln w="6350">
            <a:solidFill>
              <a:srgbClr val="64748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46634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Matt  |  @mattvolta</a:t>
            </a:r>
            <a:endParaRPr lang="en-US" sz="1300" dirty="0"/>
          </a:p>
        </p:txBody>
      </p:sp>
      <p:pic>
        <p:nvPicPr>
          <p:cNvPr id="11" name="Picture 10" descr="image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0" y="2011680"/>
            <a:ext cx="1554480" cy="15544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0392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188720"/>
            <a:ext cx="3749040" cy="32918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188720"/>
            <a:ext cx="54864" cy="32918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32588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Orchestration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828800"/>
            <a:ext cx="329184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instructions, hope for the best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crammed into .claude.md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fills up, quality degrades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enforcement — format? maybe.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over every session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3749040" cy="32918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1188720"/>
            <a:ext cx="54864" cy="32918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0" name="Text 8"/>
          <p:cNvSpPr/>
          <p:nvPr/>
        </p:nvSpPr>
        <p:spPr>
          <a:xfrm>
            <a:off x="5120640" y="132588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Orchestration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120640" y="1828800"/>
            <a:ext cx="329184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workflows, repeatable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knowledge in the right layer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stays under 10%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Hooks enforce — guaranteed.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teams collaborate on complex work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0392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3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Layers, Five Purposes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solves a different problem. Use the right one.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6583680" cy="59436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371600"/>
            <a:ext cx="54864" cy="5943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4173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HOOKS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651760" y="141732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Guaranteed enforcement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669280" y="14173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tokens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2103120"/>
            <a:ext cx="6583680" cy="59436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48640" y="2103120"/>
            <a:ext cx="54864" cy="594360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21488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78B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MCP SERVERS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651760" y="214884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service access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669280" y="214884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connect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2834640"/>
            <a:ext cx="6583680" cy="59436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48640" y="2834640"/>
            <a:ext cx="54864" cy="594360"/>
          </a:xfrm>
          <a:prstGeom prst="rect">
            <a:avLst/>
          </a:prstGeom>
          <a:solidFill>
            <a:srgbClr val="F472B6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28803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72B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AGENTS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651760" y="288036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Specialized behavior + fresh eyes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669280" y="288036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ctx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3566160"/>
            <a:ext cx="6583680" cy="59436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" y="3566160"/>
            <a:ext cx="54864" cy="5943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2" name="Text 20"/>
          <p:cNvSpPr/>
          <p:nvPr/>
        </p:nvSpPr>
        <p:spPr>
          <a:xfrm>
            <a:off x="777240" y="3611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SKILLS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2651760" y="361188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Cross-project domain knowledge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669280" y="361188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demand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4297680"/>
            <a:ext cx="6583680" cy="59436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48640" y="4297680"/>
            <a:ext cx="54864" cy="5943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27" name="Text 25"/>
          <p:cNvSpPr/>
          <p:nvPr/>
        </p:nvSpPr>
        <p:spPr>
          <a:xfrm>
            <a:off x="777240" y="43434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.claude.md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2651760" y="434340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project's context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669280" y="434340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loaded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406640" y="1371600"/>
            <a:ext cx="1463040" cy="3520440"/>
          </a:xfrm>
          <a:prstGeom prst="rect">
            <a:avLst/>
          </a:prstGeom>
          <a:solidFill>
            <a:srgbClr val="1A1F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7498080" y="14630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Budget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7772400" y="1920240"/>
            <a:ext cx="731520" cy="2560320"/>
          </a:xfrm>
          <a:prstGeom prst="rect">
            <a:avLst/>
          </a:prstGeom>
          <a:solidFill>
            <a:srgbClr val="252A33"/>
          </a:solidFill>
          <a:ln/>
        </p:spPr>
      </p:sp>
      <p:sp>
        <p:nvSpPr>
          <p:cNvPr id="33" name="Shape 31"/>
          <p:cNvSpPr/>
          <p:nvPr/>
        </p:nvSpPr>
        <p:spPr>
          <a:xfrm>
            <a:off x="7772400" y="4224528"/>
            <a:ext cx="731520" cy="256032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4" name="Text 32"/>
          <p:cNvSpPr/>
          <p:nvPr/>
        </p:nvSpPr>
        <p:spPr>
          <a:xfrm>
            <a:off x="7498080" y="45720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~10%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0392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New Feature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1143000" cy="10058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645920"/>
            <a:ext cx="1143000" cy="36576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78308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6B6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/requirements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214884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JTBD Interview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600200" y="1874520"/>
            <a:ext cx="210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→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810512" y="1645920"/>
            <a:ext cx="1143000" cy="10058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810512" y="1645920"/>
            <a:ext cx="1143000" cy="3657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1810512" y="178308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/document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810512" y="214884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Issue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953512" y="1874520"/>
            <a:ext cx="210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→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163824" y="1645920"/>
            <a:ext cx="1143000" cy="10058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163824" y="1645920"/>
            <a:ext cx="1143000" cy="3657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7" name="Text 15"/>
          <p:cNvSpPr/>
          <p:nvPr/>
        </p:nvSpPr>
        <p:spPr>
          <a:xfrm>
            <a:off x="3163824" y="178308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/start-work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163824" y="214884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 + Setup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306824" y="1874520"/>
            <a:ext cx="210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→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17136" y="1645920"/>
            <a:ext cx="1143000" cy="10058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17136" y="1645920"/>
            <a:ext cx="1143000" cy="36576"/>
          </a:xfrm>
          <a:prstGeom prst="rect">
            <a:avLst/>
          </a:prstGeom>
          <a:solidFill>
            <a:srgbClr val="F472B6"/>
          </a:solidFill>
          <a:ln/>
        </p:spPr>
      </p:sp>
      <p:sp>
        <p:nvSpPr>
          <p:cNvPr id="22" name="Text 20"/>
          <p:cNvSpPr/>
          <p:nvPr/>
        </p:nvSpPr>
        <p:spPr>
          <a:xfrm>
            <a:off x="4517136" y="178308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2B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Agent Teams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17136" y="214884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+ Review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660136" y="1874520"/>
            <a:ext cx="210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→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870448" y="1645920"/>
            <a:ext cx="1143000" cy="10058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870448" y="1645920"/>
            <a:ext cx="1143000" cy="36576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27" name="Text 25"/>
          <p:cNvSpPr/>
          <p:nvPr/>
        </p:nvSpPr>
        <p:spPr>
          <a:xfrm>
            <a:off x="5870448" y="178308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78B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Verify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870448" y="214884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 + Chrome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7013448" y="1874520"/>
            <a:ext cx="210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→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7223760" y="1645920"/>
            <a:ext cx="1143000" cy="100584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7223760" y="1645920"/>
            <a:ext cx="1143000" cy="3657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2" name="Text 30"/>
          <p:cNvSpPr/>
          <p:nvPr/>
        </p:nvSpPr>
        <p:spPr>
          <a:xfrm>
            <a:off x="7223760" y="178308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/ship-it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223760" y="214884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 + Changelog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57200" y="3108960"/>
            <a:ext cx="8229600" cy="164592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57200" y="3108960"/>
            <a:ext cx="54864" cy="164592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6" name="Text 34"/>
          <p:cNvSpPr/>
          <p:nvPr/>
        </p:nvSpPr>
        <p:spPr>
          <a:xfrm>
            <a:off x="731520" y="32461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key: each phase builds context for the next.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731520" y="37033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Requirements interview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primes the context window so </a:t>
            </a:r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/document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produces a rich, implementation-ready GitHub issue.</a:t>
            </a:r>
            <a:pPr indent="0" marL="0">
              <a:spcAft>
                <a:spcPts val="400"/>
              </a:spcAft>
              <a:buNone/>
            </a:pP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session. 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/start-work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reads the issue — the context transfers cleanly across sessions.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0392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/requirements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Jobs-to-be-Done Interview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353312"/>
            <a:ext cx="365760" cy="36576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3533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80160" y="12801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Definition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8016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problem are you trying to solve?"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914400" y="1755648"/>
            <a:ext cx="0" cy="201168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2066544"/>
            <a:ext cx="365760" cy="3657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0665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280160" y="199339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Jobs Mapping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80160" y="226771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job are users hiring this feature to do?"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914400" y="2468880"/>
            <a:ext cx="0" cy="201168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31520" y="2779776"/>
            <a:ext cx="365760" cy="36576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77977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280160" y="270662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Criteria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80160" y="298094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does success look like when that job is done?"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914400" y="3182112"/>
            <a:ext cx="0" cy="201168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31520" y="3493008"/>
            <a:ext cx="365760" cy="365760"/>
          </a:xfrm>
          <a:prstGeom prst="ellipse">
            <a:avLst/>
          </a:prstGeom>
          <a:solidFill>
            <a:srgbClr val="A78BFA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34930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280160" y="341985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Codebase Analysis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280160" y="369417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explores files, patterns, security implications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14400" y="3895344"/>
            <a:ext cx="0" cy="201168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31520" y="420624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" y="42062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280160" y="413308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Checkpoint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280160" y="44074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Confirms understanding before proceeding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303520" y="1280160"/>
            <a:ext cx="3474720" cy="320040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5486400" y="141732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Output: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86400" y="1737360"/>
            <a:ext cx="31089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Problem:</a:t>
            </a:r>
            <a:endParaRPr lang="en-US" sz="11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Founders can't track support engagement
history across their portfolio.
</a:t>
            </a:r>
            <a:endParaRPr lang="en-US" sz="11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Jobs:</a:t>
            </a:r>
            <a:endParaRPr lang="en-US" sz="11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View all interactions for a founder
2. Filter by type (meeting, email, note)
3. See engagement gaps
</a:t>
            </a:r>
            <a:endParaRPr lang="en-US" sz="11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 to modify: </a:t>
            </a:r>
            <a:pPr indent="0" marL="0">
              <a:spcAft>
                <a:spcPts val="200"/>
              </a:spcAft>
              <a:buNone/>
            </a:pPr>
            <a:r>
              <a:rPr lang="en-US" sz="11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test files: </a:t>
            </a:r>
            <a:pPr indent="0" marL="0">
              <a:spcAft>
                <a:spcPts val="200"/>
              </a:spcAft>
              <a:buNone/>
            </a:pPr>
            <a:r>
              <a:rPr lang="en-US" sz="11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flags: </a:t>
            </a:r>
            <a:pPr indent="0" marL="0">
              <a:spcAft>
                <a:spcPts val="200"/>
              </a:spcAft>
              <a:buNone/>
            </a:pPr>
            <a:r>
              <a:rPr lang="en-US" sz="10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Tenant isolation required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0392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/document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 → Implementation Spec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11430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Converts everything from the interview into a GitHub issue written for the next developer to implement.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737360"/>
            <a:ext cx="2560320" cy="274320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737360"/>
            <a:ext cx="54864" cy="27432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18745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&amp; Context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2286000"/>
            <a:ext cx="21945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analysis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Codebase patterns found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paths + line numbers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decisions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1737360"/>
            <a:ext cx="2560320" cy="274320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1737360"/>
            <a:ext cx="54864" cy="2743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3429000" y="18745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Plan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429000" y="2286000"/>
            <a:ext cx="21945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TDD workflow (mandatory)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Phase-by-phase breakdown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 to create/modify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 changes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943600" y="1737360"/>
            <a:ext cx="2560320" cy="274320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943600" y="1737360"/>
            <a:ext cx="54864" cy="2743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6" name="Text 14"/>
          <p:cNvSpPr/>
          <p:nvPr/>
        </p:nvSpPr>
        <p:spPr>
          <a:xfrm>
            <a:off x="6172200" y="18745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Gates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172200" y="2286000"/>
            <a:ext cx="21945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integration flow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considerations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coverage targets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team strategy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85800" y="461772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Key: </a:t>
            </a:r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"Write for the next developer" — they won't have your conversation, only this issue.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0392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7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/start-work 247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Session → Agent Teams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3840480" cy="201168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71600"/>
            <a:ext cx="54864" cy="20116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463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Setup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Fetches GitHub issue + extracts requirements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Creates branch (feature/247-engagement-history)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build + test baseline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Detects TDD requirement → enforces it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available MCP tools + agents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0" y="1371600"/>
            <a:ext cx="4206240" cy="201168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0" y="1371600"/>
            <a:ext cx="54864" cy="2011680"/>
          </a:xfrm>
          <a:prstGeom prst="rect">
            <a:avLst/>
          </a:prstGeom>
          <a:solidFill>
            <a:srgbClr val="F472B6"/>
          </a:solidFill>
          <a:ln/>
        </p:spPr>
      </p:sp>
      <p:sp>
        <p:nvSpPr>
          <p:cNvPr id="11" name="Text 9"/>
          <p:cNvSpPr/>
          <p:nvPr/>
        </p:nvSpPr>
        <p:spPr>
          <a:xfrm>
            <a:off x="4846320" y="14630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72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Teams (Complex Work)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46320" y="192024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phase → discrete agent with focused scope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share context through the issue spec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reviewer: fresh eyes, loads api-standards skill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 auditor: catches migration risks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follow best practices from the issue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657600"/>
            <a:ext cx="8321040" cy="118872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3931920"/>
            <a:ext cx="1280160" cy="548640"/>
          </a:xfrm>
          <a:prstGeom prst="rect">
            <a:avLst/>
          </a:prstGeom>
          <a:solidFill>
            <a:srgbClr val="1C2028"/>
          </a:solidFill>
          <a:ln/>
        </p:spPr>
      </p:sp>
      <p:sp>
        <p:nvSpPr>
          <p:cNvPr id="15" name="Shape 13"/>
          <p:cNvSpPr/>
          <p:nvPr/>
        </p:nvSpPr>
        <p:spPr>
          <a:xfrm>
            <a:off x="731520" y="3931920"/>
            <a:ext cx="1280160" cy="36576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397764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011680" y="3977640"/>
            <a:ext cx="2011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→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2212848" y="3931920"/>
            <a:ext cx="1280160" cy="548640"/>
          </a:xfrm>
          <a:prstGeom prst="rect">
            <a:avLst/>
          </a:prstGeom>
          <a:solidFill>
            <a:srgbClr val="1C2028"/>
          </a:solidFill>
          <a:ln/>
        </p:spPr>
      </p:sp>
      <p:sp>
        <p:nvSpPr>
          <p:cNvPr id="19" name="Shape 17"/>
          <p:cNvSpPr/>
          <p:nvPr/>
        </p:nvSpPr>
        <p:spPr>
          <a:xfrm>
            <a:off x="2212848" y="3931920"/>
            <a:ext cx="1280160" cy="36576"/>
          </a:xfrm>
          <a:prstGeom prst="rect">
            <a:avLst/>
          </a:prstGeom>
          <a:solidFill>
            <a:srgbClr val="F472B6"/>
          </a:solidFill>
          <a:ln/>
        </p:spPr>
      </p:sp>
      <p:sp>
        <p:nvSpPr>
          <p:cNvPr id="20" name="Text 18"/>
          <p:cNvSpPr/>
          <p:nvPr/>
        </p:nvSpPr>
        <p:spPr>
          <a:xfrm>
            <a:off x="2212848" y="397764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472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493008" y="3977640"/>
            <a:ext cx="2011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→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694176" y="3931920"/>
            <a:ext cx="1280160" cy="548640"/>
          </a:xfrm>
          <a:prstGeom prst="rect">
            <a:avLst/>
          </a:prstGeom>
          <a:solidFill>
            <a:srgbClr val="1C2028"/>
          </a:solidFill>
          <a:ln/>
        </p:spPr>
      </p:sp>
      <p:sp>
        <p:nvSpPr>
          <p:cNvPr id="23" name="Shape 21"/>
          <p:cNvSpPr/>
          <p:nvPr/>
        </p:nvSpPr>
        <p:spPr>
          <a:xfrm>
            <a:off x="3694176" y="3931920"/>
            <a:ext cx="1280160" cy="3657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4" name="Text 22"/>
          <p:cNvSpPr/>
          <p:nvPr/>
        </p:nvSpPr>
        <p:spPr>
          <a:xfrm>
            <a:off x="3694176" y="397764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974336" y="3977640"/>
            <a:ext cx="2011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→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175504" y="3931920"/>
            <a:ext cx="1280160" cy="548640"/>
          </a:xfrm>
          <a:prstGeom prst="rect">
            <a:avLst/>
          </a:prstGeom>
          <a:solidFill>
            <a:srgbClr val="1C2028"/>
          </a:solidFill>
          <a:ln/>
        </p:spPr>
      </p:sp>
      <p:sp>
        <p:nvSpPr>
          <p:cNvPr id="27" name="Shape 25"/>
          <p:cNvSpPr/>
          <p:nvPr/>
        </p:nvSpPr>
        <p:spPr>
          <a:xfrm>
            <a:off x="5175504" y="3931920"/>
            <a:ext cx="1280160" cy="36576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28" name="Text 26"/>
          <p:cNvSpPr/>
          <p:nvPr/>
        </p:nvSpPr>
        <p:spPr>
          <a:xfrm>
            <a:off x="5175504" y="397764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455664" y="3977640"/>
            <a:ext cx="2011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→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6656832" y="3931920"/>
            <a:ext cx="1280160" cy="548640"/>
          </a:xfrm>
          <a:prstGeom prst="rect">
            <a:avLst/>
          </a:prstGeom>
          <a:solidFill>
            <a:srgbClr val="1C2028"/>
          </a:solidFill>
          <a:ln/>
        </p:spPr>
      </p:sp>
      <p:sp>
        <p:nvSpPr>
          <p:cNvPr id="31" name="Shape 29"/>
          <p:cNvSpPr/>
          <p:nvPr/>
        </p:nvSpPr>
        <p:spPr>
          <a:xfrm>
            <a:off x="6656832" y="3931920"/>
            <a:ext cx="1280160" cy="3657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2" name="Text 30"/>
          <p:cNvSpPr/>
          <p:nvPr/>
        </p:nvSpPr>
        <p:spPr>
          <a:xfrm>
            <a:off x="6656832" y="397764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731520" y="370332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agent gets a separate context window — main context stays clean.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0392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Done Until Verified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 pass. Front-end works. Then you ship.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3931920" cy="256032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71600"/>
            <a:ext cx="54864" cy="25603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5087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Tests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2011680"/>
            <a:ext cx="3474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TDD: tests written before implementation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compared against current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test failures block shipping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must pass — no exceptions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371600"/>
            <a:ext cx="4023360" cy="2560320"/>
          </a:xfrm>
          <a:prstGeom prst="rect">
            <a:avLst/>
          </a:prstGeom>
          <a:solidFill>
            <a:srgbClr val="1C2028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371600"/>
            <a:ext cx="54864" cy="2560320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0" y="150876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Chrome MCP: Visual Verification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029200" y="2011680"/>
            <a:ext cx="35661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drives the browser directly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Navigates to the feature, interacts with it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Screenshots for visual regression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Catches what unit tests miss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206240"/>
            <a:ext cx="8321040" cy="73152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4206240"/>
            <a:ext cx="54864" cy="7315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20624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/ship-it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Commits, pushes, writes changelog, creates PR. All with your approval at each step.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0392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Bugs &amp; Refactoring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8321040" cy="137160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80160"/>
            <a:ext cx="54864" cy="13716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417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Pattern: </a:t>
            </a:r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tell Claude to fix it. Tell Claude to explain what changes are needed.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19659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forces Claude to think through the problem, which primes the context window. </a:t>
            </a:r>
            <a:pPr indent="0" marL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/document captures that analysis as a rich implementation spec.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944368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9443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11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188720" y="29260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the code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91840" y="2926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"Review the code related to [feature]"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383280"/>
            <a:ext cx="292608" cy="2926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3832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11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188720" y="336499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impact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91840" y="336499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changes would be needed for [desired behavior]?"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3822192"/>
            <a:ext cx="292608" cy="292608"/>
          </a:xfrm>
          <a:prstGeom prst="ellipse">
            <a:avLst/>
          </a:prstGeom>
          <a:solidFill>
            <a:srgbClr val="F472B6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382219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11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188720" y="38039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72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articulates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291840" y="380390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Thinks out loud → builds rich context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31520" y="4261104"/>
            <a:ext cx="292608" cy="292608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2611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11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188720" y="424281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/document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291840" y="4242816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Converts analysis into a TDD GitHub issue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31520" y="4700016"/>
            <a:ext cx="292608" cy="292608"/>
          </a:xfrm>
          <a:prstGeom prst="ellipse">
            <a:avLst/>
          </a:prstGeom>
          <a:solidFill>
            <a:srgbClr val="A78BFA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" y="470001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11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188720" y="468172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/start-work → fix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291840" y="4681728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session picks up the well-documented issue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Orchestrating Claude Code</dc:title>
  <dc:subject>PptxGenJS Presentation</dc:subject>
  <dc:creator>Matt</dc:creator>
  <cp:lastModifiedBy>Matt</cp:lastModifiedBy>
  <cp:revision>1</cp:revision>
  <dcterms:created xsi:type="dcterms:W3CDTF">2026-02-12T01:27:02Z</dcterms:created>
  <dcterms:modified xsi:type="dcterms:W3CDTF">2026-02-12T01:27:02Z</dcterms:modified>
</cp:coreProperties>
</file>